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581"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2.m4a"/><Relationship Id="rId7" Type="http://schemas.openxmlformats.org/officeDocument/2006/relationships/image" Target="../media/image10.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6.m4a"/><Relationship Id="rId7" Type="http://schemas.openxmlformats.org/officeDocument/2006/relationships/image" Target="../media/image6.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646186"/>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Karen Bevis </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45A83706-86C8-4259-BD92-ADFEF34B04B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956"/>
    </mc:Choice>
    <mc:Fallback>
      <p:transition spd="slow" advTm="25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890631" y="151977"/>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890631" y="1445005"/>
            <a:ext cx="10820400" cy="2352273"/>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Threat Modeling</a:t>
            </a:r>
          </a:p>
          <a:p>
            <a:pPr marL="685800" lvl="1" indent="-228600" algn="l" rtl="0">
              <a:lnSpc>
                <a:spcPct val="90000"/>
              </a:lnSpc>
              <a:spcBef>
                <a:spcPts val="0"/>
              </a:spcBef>
              <a:spcAft>
                <a:spcPts val="0"/>
              </a:spcAft>
              <a:buClr>
                <a:schemeClr val="lt1"/>
              </a:buClr>
              <a:buSzPts val="2000"/>
              <a:buChar char="•"/>
            </a:pPr>
            <a:r>
              <a:rPr lang="en-US" sz="1600" dirty="0"/>
              <a:t>Security Tool Training</a:t>
            </a:r>
          </a:p>
          <a:p>
            <a:pPr marL="685800" lvl="1" indent="-228600" algn="l" rtl="0">
              <a:lnSpc>
                <a:spcPct val="90000"/>
              </a:lnSpc>
              <a:spcBef>
                <a:spcPts val="0"/>
              </a:spcBef>
              <a:spcAft>
                <a:spcPts val="0"/>
              </a:spcAft>
              <a:buClr>
                <a:schemeClr val="lt1"/>
              </a:buClr>
              <a:buSzPts val="2000"/>
              <a:buChar char="•"/>
            </a:pPr>
            <a:r>
              <a:rPr lang="en-US" sz="1600" dirty="0"/>
              <a:t>Static Application Testing</a:t>
            </a:r>
          </a:p>
          <a:p>
            <a:pPr marL="685800" lvl="1" indent="-228600" algn="l" rtl="0">
              <a:lnSpc>
                <a:spcPct val="90000"/>
              </a:lnSpc>
              <a:spcBef>
                <a:spcPts val="0"/>
              </a:spcBef>
              <a:spcAft>
                <a:spcPts val="0"/>
              </a:spcAft>
              <a:buClr>
                <a:schemeClr val="lt1"/>
              </a:buClr>
              <a:buSzPts val="2000"/>
              <a:buChar char="•"/>
            </a:pPr>
            <a:r>
              <a:rPr lang="en-US" sz="1600" dirty="0"/>
              <a:t>Automated Security Scans </a:t>
            </a:r>
          </a:p>
          <a:p>
            <a:pPr marL="685800" lvl="1" indent="-228600" algn="l" rtl="0">
              <a:lnSpc>
                <a:spcPct val="90000"/>
              </a:lnSpc>
              <a:spcBef>
                <a:spcPts val="0"/>
              </a:spcBef>
              <a:spcAft>
                <a:spcPts val="0"/>
              </a:spcAft>
              <a:buClr>
                <a:schemeClr val="lt1"/>
              </a:buClr>
              <a:buSzPts val="2000"/>
              <a:buChar char="•"/>
            </a:pPr>
            <a:r>
              <a:rPr lang="en-US" sz="1600" dirty="0"/>
              <a:t>Network Monitoring</a:t>
            </a:r>
          </a:p>
          <a:p>
            <a:pPr marL="685800" lvl="1" indent="-228600" algn="l" rtl="0">
              <a:lnSpc>
                <a:spcPct val="90000"/>
              </a:lnSpc>
              <a:spcBef>
                <a:spcPts val="0"/>
              </a:spcBef>
              <a:spcAft>
                <a:spcPts val="0"/>
              </a:spcAft>
              <a:buClr>
                <a:schemeClr val="lt1"/>
              </a:buClr>
              <a:buSzPts val="2000"/>
              <a:buChar char="•"/>
            </a:pPr>
            <a:r>
              <a:rPr lang="en-US" sz="1600" dirty="0"/>
              <a:t>Penetration Testing</a:t>
            </a:r>
          </a:p>
          <a:p>
            <a:pPr marL="685800" lvl="1" indent="-228600" algn="l" rtl="0">
              <a:lnSpc>
                <a:spcPct val="90000"/>
              </a:lnSpc>
              <a:spcBef>
                <a:spcPts val="0"/>
              </a:spcBef>
              <a:spcAft>
                <a:spcPts val="0"/>
              </a:spcAft>
              <a:buClr>
                <a:schemeClr val="lt1"/>
              </a:buClr>
              <a:buSzPts val="2000"/>
              <a:buChar char="•"/>
            </a:pPr>
            <a:r>
              <a:rPr lang="en-US" sz="1600" dirty="0"/>
              <a:t>Performance logs </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CEF91BE-60B6-4F44-9D52-E425B5709E7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829"/>
    </mc:Choice>
    <mc:Fallback>
      <p:transition spd="slow" advTm="95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2565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Improper access controls</a:t>
            </a:r>
          </a:p>
          <a:p>
            <a:pPr marL="228600" lvl="0" indent="-228600" algn="l" rtl="0">
              <a:lnSpc>
                <a:spcPct val="90000"/>
              </a:lnSpc>
              <a:spcBef>
                <a:spcPts val="0"/>
              </a:spcBef>
              <a:spcAft>
                <a:spcPts val="0"/>
              </a:spcAft>
              <a:buClr>
                <a:schemeClr val="lt1"/>
              </a:buClr>
              <a:buSzPts val="2000"/>
              <a:buChar char="•"/>
            </a:pPr>
            <a:r>
              <a:rPr lang="en-US" sz="2000" dirty="0"/>
              <a:t>Weak credential </a:t>
            </a:r>
            <a:r>
              <a:rPr lang="en-US" sz="2000" dirty="0" err="1"/>
              <a:t>managemt</a:t>
            </a:r>
            <a:endParaRPr lang="en-US" sz="2000" dirty="0"/>
          </a:p>
          <a:p>
            <a:pPr marL="228600" lvl="0" indent="-228600" algn="l" rtl="0">
              <a:lnSpc>
                <a:spcPct val="90000"/>
              </a:lnSpc>
              <a:spcBef>
                <a:spcPts val="0"/>
              </a:spcBef>
              <a:spcAft>
                <a:spcPts val="0"/>
              </a:spcAft>
              <a:buClr>
                <a:schemeClr val="lt1"/>
              </a:buClr>
              <a:buSzPts val="2000"/>
              <a:buChar char="•"/>
            </a:pPr>
            <a:r>
              <a:rPr lang="en-US" sz="2000" dirty="0" err="1"/>
              <a:t>Cryptgraphic</a:t>
            </a:r>
            <a:r>
              <a:rPr lang="en-US" sz="2000" dirty="0"/>
              <a:t> and privilege issues</a:t>
            </a:r>
          </a:p>
          <a:p>
            <a:pPr marL="228600" lvl="0" indent="-228600" algn="l" rtl="0">
              <a:lnSpc>
                <a:spcPct val="90000"/>
              </a:lnSpc>
              <a:spcBef>
                <a:spcPts val="0"/>
              </a:spcBef>
              <a:spcAft>
                <a:spcPts val="0"/>
              </a:spcAft>
              <a:buClr>
                <a:schemeClr val="lt1"/>
              </a:buClr>
              <a:buSzPts val="2000"/>
              <a:buChar char="•"/>
            </a:pPr>
            <a:r>
              <a:rPr lang="en-US" sz="2000" dirty="0"/>
              <a:t>Security misconfiguration</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CB2A8625-64F4-44C8-962B-E5C30678E54D}"/>
              </a:ext>
            </a:extLst>
          </p:cNvPr>
          <p:cNvPicPr>
            <a:picLocks noChangeAspect="1"/>
          </p:cNvPicPr>
          <p:nvPr/>
        </p:nvPicPr>
        <p:blipFill>
          <a:blip r:embed="rId7"/>
          <a:stretch>
            <a:fillRect/>
          </a:stretch>
        </p:blipFill>
        <p:spPr>
          <a:xfrm>
            <a:off x="4365159" y="3316871"/>
            <a:ext cx="6448250" cy="2776756"/>
          </a:xfrm>
          <a:prstGeom prst="rect">
            <a:avLst/>
          </a:prstGeom>
        </p:spPr>
      </p:pic>
      <p:pic>
        <p:nvPicPr>
          <p:cNvPr id="3" name="Audio 2">
            <a:hlinkClick r:id="" action="ppaction://media"/>
            <a:extLst>
              <a:ext uri="{FF2B5EF4-FFF2-40B4-BE49-F238E27FC236}">
                <a16:creationId xmlns:a16="http://schemas.microsoft.com/office/drawing/2014/main" id="{3EAFF251-A8F6-4A45-98FC-EC5DE25A4B0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666"/>
    </mc:Choice>
    <mc:Fallback>
      <p:transition spd="slow" advTm="40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2FA71839-DE20-4B48-8C17-D719FFD8493D}"/>
              </a:ext>
            </a:extLst>
          </p:cNvPr>
          <p:cNvPicPr>
            <a:picLocks noChangeAspect="1"/>
          </p:cNvPicPr>
          <p:nvPr/>
        </p:nvPicPr>
        <p:blipFill>
          <a:blip r:embed="rId7"/>
          <a:stretch>
            <a:fillRect/>
          </a:stretch>
        </p:blipFill>
        <p:spPr>
          <a:xfrm>
            <a:off x="5383839" y="2057401"/>
            <a:ext cx="6143535" cy="3352844"/>
          </a:xfrm>
          <a:prstGeom prst="rect">
            <a:avLst/>
          </a:prstGeom>
        </p:spPr>
      </p:pic>
      <p:pic>
        <p:nvPicPr>
          <p:cNvPr id="3" name="Picture 2">
            <a:extLst>
              <a:ext uri="{FF2B5EF4-FFF2-40B4-BE49-F238E27FC236}">
                <a16:creationId xmlns:a16="http://schemas.microsoft.com/office/drawing/2014/main" id="{CAFE5677-E6B4-40E6-9369-509971C8D86A}"/>
              </a:ext>
            </a:extLst>
          </p:cNvPr>
          <p:cNvPicPr>
            <a:picLocks noChangeAspect="1"/>
          </p:cNvPicPr>
          <p:nvPr/>
        </p:nvPicPr>
        <p:blipFill>
          <a:blip r:embed="rId8"/>
          <a:stretch>
            <a:fillRect/>
          </a:stretch>
        </p:blipFill>
        <p:spPr>
          <a:xfrm>
            <a:off x="161831" y="599365"/>
            <a:ext cx="4707281" cy="3530461"/>
          </a:xfrm>
          <a:prstGeom prst="rect">
            <a:avLst/>
          </a:prstGeom>
        </p:spPr>
      </p:pic>
      <p:pic>
        <p:nvPicPr>
          <p:cNvPr id="5" name="Audio 4">
            <a:hlinkClick r:id="" action="ppaction://media"/>
            <a:extLst>
              <a:ext uri="{FF2B5EF4-FFF2-40B4-BE49-F238E27FC236}">
                <a16:creationId xmlns:a16="http://schemas.microsoft.com/office/drawing/2014/main" id="{530A5AA2-440A-405E-8981-68FE2EB58FEF}"/>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455"/>
    </mc:Choice>
    <mc:Fallback>
      <p:transition spd="slow" advTm="54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2754945"/>
          </a:xfrm>
          <a:prstGeom prst="rect">
            <a:avLst/>
          </a:prstGeom>
          <a:noFill/>
          <a:ln>
            <a:noFill/>
          </a:ln>
        </p:spPr>
        <p:txBody>
          <a:bodyPr spcFirstLastPara="1" wrap="square" lIns="91425" tIns="45700" rIns="91425" bIns="45700" anchor="t" anchorCtr="0">
            <a:normAutofit/>
          </a:bodyPr>
          <a:lstStyle/>
          <a:p>
            <a:pPr marL="228600" lvl="0" indent="-88900">
              <a:buSzPts val="2200"/>
              <a:buNone/>
            </a:pPr>
            <a:r>
              <a:rPr lang="en-US" dirty="0"/>
              <a:t>In conclusion, thank you for listening and watching this presentation. The principles and standards will maintain, secure and take Green Pace to new standards in protecting the data that it collects, stores and maintains from it clients and employees. The plan that you have seen will create policies to maintain and secure proficient programming for Green Pace. The Zero-Trust policy will make sure to keep all access to information only to those who have access on a least privilege access. Again, my contact information is available to anyone who needs it. Thank you for your time! </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2062237-8E46-47C3-8CA5-EC0DC5825B2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504"/>
    </mc:Choice>
    <mc:Fallback>
      <p:transition spd="slow" advTm="41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200"/>
            </a:pPr>
            <a:r>
              <a:rPr lang="en-US" dirty="0" err="1"/>
              <a:t>Seacord</a:t>
            </a:r>
            <a:r>
              <a:rPr lang="en-US" dirty="0"/>
              <a:t>, R. (2020, November 18). Confluence. Retrieved from SEI</a:t>
            </a:r>
          </a:p>
          <a:p>
            <a:pPr marL="228600" lvl="0" indent="-228600">
              <a:spcBef>
                <a:spcPts val="0"/>
              </a:spcBef>
              <a:buSzPts val="2200"/>
            </a:pPr>
            <a:r>
              <a:rPr lang="en-US" dirty="0"/>
              <a:t>External Wiki Home: https://wiki.sei.cmu.edu/confluence/</a:t>
            </a: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1981200" y="18553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2763189" y="1680337"/>
            <a:ext cx="6453257" cy="433480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4DBD00F7-FFFC-4AFA-88EC-C12FD00594D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159"/>
    </mc:Choice>
    <mc:Fallback>
      <p:transition spd="slow" advTm="65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303402" y="12681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0" y="2194550"/>
            <a:ext cx="31719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This chart priorities the vulnerabilities that measure the levels of </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p:cNvGraphicFramePr/>
          <p:nvPr>
            <p:extLst>
              <p:ext uri="{D42A27DB-BD31-4B8C-83A1-F6EECF244321}">
                <p14:modId xmlns:p14="http://schemas.microsoft.com/office/powerpoint/2010/main" val="3364303082"/>
              </p:ext>
            </p:extLst>
          </p:nvPr>
        </p:nvGraphicFramePr>
        <p:xfrm>
          <a:off x="3185882" y="1160089"/>
          <a:ext cx="7835225" cy="4785300"/>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533033">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rgbClr val="FFD966"/>
                          </a:solidFill>
                        </a:rPr>
                        <a:t>These are threats that are very likely to happen.</a:t>
                      </a:r>
                      <a:endParaRPr sz="32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rgbClr val="FFD966"/>
                          </a:solidFill>
                        </a:rPr>
                        <a:t>These are threats/standards with high relevance</a:t>
                      </a:r>
                      <a:endParaRPr sz="3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These are threats/standards with low relevance</a:t>
                      </a:r>
                      <a:endParaRPr lang="en-US"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These are threats that not likely to happen</a:t>
                      </a:r>
                    </a:p>
                    <a:p>
                      <a:pPr marL="0" marR="0" lvl="0" indent="0" algn="ctr" rtl="0">
                        <a:lnSpc>
                          <a:spcPct val="100000"/>
                        </a:lnSpc>
                        <a:spcBef>
                          <a:spcPts val="0"/>
                        </a:spcBef>
                        <a:spcAft>
                          <a:spcPts val="0"/>
                        </a:spcAft>
                        <a:buClr>
                          <a:srgbClr val="000000"/>
                        </a:buClr>
                        <a:buSzPts val="3600"/>
                        <a:buFont typeface="Arial" panose="020B0604020202020204" pitchFamily="34" charset="0"/>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F722525-2046-4765-907D-2047F6EBD97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863"/>
    </mc:Choice>
    <mc:Fallback>
      <p:transition spd="slow" advTm="10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174771"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576743" y="1087214"/>
            <a:ext cx="10820400" cy="3245966"/>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200"/>
            </a:pPr>
            <a:r>
              <a:rPr lang="en-US" dirty="0"/>
              <a:t>1. Validate Input Data </a:t>
            </a:r>
          </a:p>
          <a:p>
            <a:pPr marL="228600" lvl="0" indent="-228600">
              <a:spcBef>
                <a:spcPts val="0"/>
              </a:spcBef>
              <a:buSzPts val="2200"/>
            </a:pPr>
            <a:r>
              <a:rPr lang="en-US" dirty="0"/>
              <a:t>2. Heed Compiler Warnings </a:t>
            </a:r>
          </a:p>
          <a:p>
            <a:pPr marL="228600" lvl="0" indent="-228600">
              <a:spcBef>
                <a:spcPts val="0"/>
              </a:spcBef>
              <a:buSzPts val="2200"/>
            </a:pPr>
            <a:r>
              <a:rPr lang="en-US" dirty="0"/>
              <a:t>3. Architect and Design for Security Policies </a:t>
            </a:r>
          </a:p>
          <a:p>
            <a:pPr marL="228600" lvl="0" indent="-228600">
              <a:spcBef>
                <a:spcPts val="0"/>
              </a:spcBef>
              <a:buSzPts val="2200"/>
            </a:pPr>
            <a:r>
              <a:rPr lang="en-US" dirty="0"/>
              <a:t>4. Keep it Simple </a:t>
            </a:r>
          </a:p>
          <a:p>
            <a:pPr marL="228600" lvl="0" indent="-228600">
              <a:spcBef>
                <a:spcPts val="0"/>
              </a:spcBef>
              <a:buSzPts val="2200"/>
            </a:pPr>
            <a:r>
              <a:rPr lang="en-US" dirty="0"/>
              <a:t>5. Default Deny </a:t>
            </a:r>
          </a:p>
          <a:p>
            <a:pPr marL="228600" lvl="0" indent="-228600">
              <a:spcBef>
                <a:spcPts val="0"/>
              </a:spcBef>
              <a:buSzPts val="2200"/>
            </a:pPr>
            <a:r>
              <a:rPr lang="en-US" dirty="0"/>
              <a:t>6. Adhere to the Principle of Least Privilege</a:t>
            </a:r>
          </a:p>
          <a:p>
            <a:pPr marL="228600" lvl="0" indent="-228600">
              <a:spcBef>
                <a:spcPts val="0"/>
              </a:spcBef>
              <a:buSzPts val="2200"/>
            </a:pPr>
            <a:r>
              <a:rPr lang="en-US" dirty="0"/>
              <a:t>7. Sanitize Data Sent to Other Systems </a:t>
            </a:r>
          </a:p>
          <a:p>
            <a:pPr marL="228600" lvl="0" indent="-228600">
              <a:spcBef>
                <a:spcPts val="0"/>
              </a:spcBef>
              <a:buSzPts val="2200"/>
            </a:pPr>
            <a:r>
              <a:rPr lang="en-US" dirty="0"/>
              <a:t>8. Practice Defense in Depth </a:t>
            </a:r>
          </a:p>
          <a:p>
            <a:pPr marL="228600" lvl="0" indent="-228600">
              <a:spcBef>
                <a:spcPts val="0"/>
              </a:spcBef>
              <a:buSzPts val="2200"/>
            </a:pPr>
            <a:r>
              <a:rPr lang="en-US" dirty="0"/>
              <a:t>9. Use Effective Quality Assurance Techniques </a:t>
            </a:r>
          </a:p>
          <a:p>
            <a:pPr marL="228600" lvl="0" indent="-228600">
              <a:spcBef>
                <a:spcPts val="0"/>
              </a:spcBef>
              <a:buSzPts val="2200"/>
            </a:pPr>
            <a:r>
              <a:rPr lang="en-US" dirty="0"/>
              <a:t>10. 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C258FE8-325E-40F7-B699-D84D4556A13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556"/>
    </mc:Choice>
    <mc:Fallback>
      <p:transition spd="slow" advTm="36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000"/>
            </a:pPr>
            <a:r>
              <a:rPr lang="en-US" sz="2000" dirty="0"/>
              <a:t>There are many coding standards. Other than the top 10 basic principles, here at Green Pace, we comply with important coding standards as well. Here are our top ten coding vulnerabilities standards that we comply with: </a:t>
            </a:r>
          </a:p>
          <a:p>
            <a:pPr marL="228600" lvl="0" indent="-228600">
              <a:spcBef>
                <a:spcPts val="0"/>
              </a:spcBef>
              <a:buSzPts val="2000"/>
            </a:pPr>
            <a:r>
              <a:rPr lang="en-US" sz="2000" dirty="0"/>
              <a:t>1.	Do not declare or define a reserved identifier</a:t>
            </a:r>
          </a:p>
          <a:p>
            <a:pPr marL="228600" lvl="0" indent="-228600">
              <a:spcBef>
                <a:spcPts val="0"/>
              </a:spcBef>
              <a:buSzPts val="2000"/>
            </a:pPr>
            <a:r>
              <a:rPr lang="en-US" sz="2000" dirty="0"/>
              <a:t>2.	</a:t>
            </a:r>
            <a:r>
              <a:rPr lang="en-US" sz="2000"/>
              <a:t>Do not cast to an out of range enumeration value</a:t>
            </a:r>
          </a:p>
          <a:p>
            <a:pPr marL="228600" lvl="0" indent="-228600">
              <a:spcBef>
                <a:spcPts val="0"/>
              </a:spcBef>
              <a:buSzPts val="2000"/>
            </a:pPr>
            <a:r>
              <a:rPr lang="en-US" sz="2000" dirty="0"/>
              <a:t>3.	Guarantee that storage for strings has sufficient space for character data and the null terminator </a:t>
            </a:r>
          </a:p>
          <a:p>
            <a:pPr marL="228600" lvl="0" indent="-228600">
              <a:spcBef>
                <a:spcPts val="0"/>
              </a:spcBef>
              <a:buSzPts val="2000"/>
            </a:pPr>
            <a:r>
              <a:rPr lang="en-US" sz="2000" dirty="0"/>
              <a:t>4.	Do not use deprecated or obsolescent functions</a:t>
            </a:r>
          </a:p>
          <a:p>
            <a:pPr marL="228600" lvl="0" indent="-228600">
              <a:spcBef>
                <a:spcPts val="0"/>
              </a:spcBef>
              <a:buSzPts val="2000"/>
            </a:pPr>
            <a:r>
              <a:rPr lang="en-US" sz="2000" dirty="0"/>
              <a:t>5.	Free dynamically allocated memory when no longer needed</a:t>
            </a:r>
          </a:p>
          <a:p>
            <a:pPr marL="228600" lvl="0" indent="-228600">
              <a:spcBef>
                <a:spcPts val="0"/>
              </a:spcBef>
              <a:buSzPts val="2000"/>
            </a:pPr>
            <a:r>
              <a:rPr lang="en-US" sz="2000" dirty="0"/>
              <a:t>6.	Use a static assertion to test the value of a constant expression</a:t>
            </a:r>
          </a:p>
          <a:p>
            <a:pPr marL="228600" lvl="0" indent="-228600">
              <a:spcBef>
                <a:spcPts val="0"/>
              </a:spcBef>
              <a:buSzPts val="2000"/>
            </a:pPr>
            <a:r>
              <a:rPr lang="en-US" sz="2000" dirty="0"/>
              <a:t>7.	Do not leak resources when handling exceptions</a:t>
            </a:r>
          </a:p>
          <a:p>
            <a:pPr marL="228600" lvl="0" indent="-228600">
              <a:spcBef>
                <a:spcPts val="0"/>
              </a:spcBef>
              <a:buSzPts val="2000"/>
            </a:pPr>
            <a:r>
              <a:rPr lang="en-US" sz="2000" dirty="0"/>
              <a:t>8.	CPP. Close files when they are no longer needed</a:t>
            </a:r>
          </a:p>
          <a:p>
            <a:pPr marL="228600" lvl="0" indent="-228600">
              <a:spcBef>
                <a:spcPts val="0"/>
              </a:spcBef>
              <a:buSzPts val="2000"/>
            </a:pPr>
            <a:r>
              <a:rPr lang="en-US" sz="2000" dirty="0"/>
              <a:t>9.	Use valid iterator ranges</a:t>
            </a:r>
          </a:p>
          <a:p>
            <a:pPr marL="228600" lvl="0" indent="-228600">
              <a:spcBef>
                <a:spcPts val="0"/>
              </a:spcBef>
              <a:buSzPts val="2000"/>
            </a:pPr>
            <a:r>
              <a:rPr lang="en-US" sz="2000" dirty="0"/>
              <a:t>10.	Ensure that operations on signed integers do not result in overflow</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46CC3BD-5609-4B82-8EBB-76D015BB0F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8165"/>
    </mc:Choice>
    <mc:Fallback>
      <p:transition spd="slow" advTm="68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685800" y="68086"/>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18F093C8-24A8-43C3-95A6-F6A2F9C6C443}"/>
              </a:ext>
            </a:extLst>
          </p:cNvPr>
          <p:cNvPicPr>
            <a:picLocks noChangeAspect="1"/>
          </p:cNvPicPr>
          <p:nvPr/>
        </p:nvPicPr>
        <p:blipFill>
          <a:blip r:embed="rId7"/>
          <a:stretch>
            <a:fillRect/>
          </a:stretch>
        </p:blipFill>
        <p:spPr>
          <a:xfrm>
            <a:off x="2021452" y="1484351"/>
            <a:ext cx="8391525" cy="5105400"/>
          </a:xfrm>
          <a:prstGeom prst="rect">
            <a:avLst/>
          </a:prstGeom>
        </p:spPr>
      </p:pic>
      <p:pic>
        <p:nvPicPr>
          <p:cNvPr id="3" name="Audio 2">
            <a:hlinkClick r:id="" action="ppaction://media"/>
            <a:extLst>
              <a:ext uri="{FF2B5EF4-FFF2-40B4-BE49-F238E27FC236}">
                <a16:creationId xmlns:a16="http://schemas.microsoft.com/office/drawing/2014/main" id="{932D94E5-8231-40F5-B0F1-1890B6463FE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9384"/>
    </mc:Choice>
    <mc:Fallback>
      <p:transition spd="slow" advTm="99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1713452" y="167780"/>
            <a:ext cx="8610600" cy="1428227"/>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pic>
        <p:nvPicPr>
          <p:cNvPr id="3" name="Picture 2">
            <a:extLst>
              <a:ext uri="{FF2B5EF4-FFF2-40B4-BE49-F238E27FC236}">
                <a16:creationId xmlns:a16="http://schemas.microsoft.com/office/drawing/2014/main" id="{B77D43B9-E4AF-4A62-A326-BAF642F017C0}"/>
              </a:ext>
            </a:extLst>
          </p:cNvPr>
          <p:cNvPicPr>
            <a:picLocks noChangeAspect="1"/>
          </p:cNvPicPr>
          <p:nvPr/>
        </p:nvPicPr>
        <p:blipFill>
          <a:blip r:embed="rId6"/>
          <a:stretch>
            <a:fillRect/>
          </a:stretch>
        </p:blipFill>
        <p:spPr>
          <a:xfrm>
            <a:off x="1713452" y="1388379"/>
            <a:ext cx="9144000" cy="4425192"/>
          </a:xfrm>
          <a:prstGeom prst="rect">
            <a:avLst/>
          </a:prstGeom>
        </p:spPr>
      </p:pic>
      <p:pic>
        <p:nvPicPr>
          <p:cNvPr id="190" name="Google Shape;190;p8"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C5D9C38-3959-478E-8ABB-E1FACA2A5BC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7020"/>
    </mc:Choice>
    <mc:Fallback>
      <p:transition spd="slow" advTm="117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 am not done with this assignment and haven’t gotten it turned in yet.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39A28C1-5536-4994-A7CC-7E6DD669398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93"/>
    </mc:Choice>
    <mc:Fallback>
      <p:transition spd="slow" advTm="7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438AFA3-F8AE-44DD-9965-00F6A8526D8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760"/>
    </mc:Choice>
    <mc:Fallback>
      <p:transition spd="slow" advTm="5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154</TotalTime>
  <Words>492</Words>
  <Application>Microsoft Office PowerPoint</Application>
  <PresentationFormat>Widescreen</PresentationFormat>
  <Paragraphs>62</Paragraphs>
  <Slides>14</Slides>
  <Notes>14</Notes>
  <HiddenSlides>0</HiddenSlides>
  <MMClips>13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Karen Bevis</cp:lastModifiedBy>
  <cp:revision>18</cp:revision>
  <dcterms:created xsi:type="dcterms:W3CDTF">2020-08-19T17:59:24Z</dcterms:created>
  <dcterms:modified xsi:type="dcterms:W3CDTF">2021-06-28T02:35:15Z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